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372" autoAdjust="0"/>
  </p:normalViewPr>
  <p:slideViewPr>
    <p:cSldViewPr snapToGrid="0">
      <p:cViewPr>
        <p:scale>
          <a:sx n="81" d="100"/>
          <a:sy n="81" d="100"/>
        </p:scale>
        <p:origin x="108" y="-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DB5533-A53B-4837-B195-1E973AAC5B81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BD4490E8-5B12-4ED1-B790-714C13E7CD6E}">
      <dgm:prSet/>
      <dgm:spPr/>
      <dgm:t>
        <a:bodyPr/>
        <a:lstStyle/>
        <a:p>
          <a:r>
            <a:rPr lang="ru-RU"/>
            <a:t>архитектура глубокой сверточной нейронной сети, которая включает в себя разделенные по глубине свертки</a:t>
          </a:r>
          <a:endParaRPr lang="en-US"/>
        </a:p>
      </dgm:t>
    </dgm:pt>
    <dgm:pt modelId="{9AF0B24B-A797-4BEB-8EC8-2F42B6B62CD9}" type="parTrans" cxnId="{31A0AF3F-AB74-4F40-8B3B-E0F9AA58B754}">
      <dgm:prSet/>
      <dgm:spPr/>
      <dgm:t>
        <a:bodyPr/>
        <a:lstStyle/>
        <a:p>
          <a:endParaRPr lang="en-US"/>
        </a:p>
      </dgm:t>
    </dgm:pt>
    <dgm:pt modelId="{58CD2FBC-EF5B-413B-843D-B7D4A4FD2618}" type="sibTrans" cxnId="{31A0AF3F-AB74-4F40-8B3B-E0F9AA58B754}">
      <dgm:prSet/>
      <dgm:spPr/>
      <dgm:t>
        <a:bodyPr/>
        <a:lstStyle/>
        <a:p>
          <a:endParaRPr lang="en-US"/>
        </a:p>
      </dgm:t>
    </dgm:pt>
    <dgm:pt modelId="{0BB8A524-F123-4F44-A919-3B618FA8379B}">
      <dgm:prSet/>
      <dgm:spPr/>
      <dgm:t>
        <a:bodyPr/>
        <a:lstStyle/>
        <a:p>
          <a:r>
            <a:rPr lang="ru-RU"/>
            <a:t>разработана исследователями </a:t>
          </a:r>
          <a:r>
            <a:rPr lang="en-US"/>
            <a:t>Google</a:t>
          </a:r>
        </a:p>
      </dgm:t>
    </dgm:pt>
    <dgm:pt modelId="{CCFBD4BF-2824-407D-94CF-A3C7914A3362}" type="parTrans" cxnId="{A992BE1D-037F-406E-BFAD-491D65FC3E24}">
      <dgm:prSet/>
      <dgm:spPr/>
      <dgm:t>
        <a:bodyPr/>
        <a:lstStyle/>
        <a:p>
          <a:endParaRPr lang="en-US"/>
        </a:p>
      </dgm:t>
    </dgm:pt>
    <dgm:pt modelId="{C03B109A-6361-41BD-AE6B-678E4694F874}" type="sibTrans" cxnId="{A992BE1D-037F-406E-BFAD-491D65FC3E24}">
      <dgm:prSet/>
      <dgm:spPr/>
      <dgm:t>
        <a:bodyPr/>
        <a:lstStyle/>
        <a:p>
          <a:endParaRPr lang="en-US"/>
        </a:p>
      </dgm:t>
    </dgm:pt>
    <dgm:pt modelId="{5F62706E-19A7-4CA3-901A-E4DC7D581D06}">
      <dgm:prSet/>
      <dgm:spPr/>
      <dgm:t>
        <a:bodyPr/>
        <a:lstStyle/>
        <a:p>
          <a:r>
            <a:rPr lang="ru-RU"/>
            <a:t>построена на основе Inception, где модули Inception были заменены разделенными по глубине свертками</a:t>
          </a:r>
          <a:endParaRPr lang="en-US"/>
        </a:p>
      </dgm:t>
    </dgm:pt>
    <dgm:pt modelId="{1626B7D9-CCA6-47D9-8047-A56055A61398}" type="parTrans" cxnId="{32A00209-7CAF-4BAE-8BE3-7D2673E6DA74}">
      <dgm:prSet/>
      <dgm:spPr/>
      <dgm:t>
        <a:bodyPr/>
        <a:lstStyle/>
        <a:p>
          <a:endParaRPr lang="en-US"/>
        </a:p>
      </dgm:t>
    </dgm:pt>
    <dgm:pt modelId="{72FF1C3B-8573-4EE1-9479-B29DABDAAAD9}" type="sibTrans" cxnId="{32A00209-7CAF-4BAE-8BE3-7D2673E6DA74}">
      <dgm:prSet/>
      <dgm:spPr/>
      <dgm:t>
        <a:bodyPr/>
        <a:lstStyle/>
        <a:p>
          <a:endParaRPr lang="en-US"/>
        </a:p>
      </dgm:t>
    </dgm:pt>
    <dgm:pt modelId="{A34BD00B-A616-4EE9-86E6-ECB2A6638232}" type="pres">
      <dgm:prSet presAssocID="{2FDB5533-A53B-4837-B195-1E973AAC5B81}" presName="linear" presStyleCnt="0">
        <dgm:presLayoutVars>
          <dgm:animLvl val="lvl"/>
          <dgm:resizeHandles val="exact"/>
        </dgm:presLayoutVars>
      </dgm:prSet>
      <dgm:spPr/>
    </dgm:pt>
    <dgm:pt modelId="{15D6F95C-07F3-4550-9818-9428DFFE1A37}" type="pres">
      <dgm:prSet presAssocID="{BD4490E8-5B12-4ED1-B790-714C13E7CD6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B2ADEF0-CC2A-4911-A821-3918F7D42374}" type="pres">
      <dgm:prSet presAssocID="{58CD2FBC-EF5B-413B-843D-B7D4A4FD2618}" presName="spacer" presStyleCnt="0"/>
      <dgm:spPr/>
    </dgm:pt>
    <dgm:pt modelId="{99737F87-2CF1-4727-B2CF-52CBC05E2A81}" type="pres">
      <dgm:prSet presAssocID="{0BB8A524-F123-4F44-A919-3B618FA8379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BCAE5E1-4E01-4D99-9B26-A9FC698D3F01}" type="pres">
      <dgm:prSet presAssocID="{C03B109A-6361-41BD-AE6B-678E4694F874}" presName="spacer" presStyleCnt="0"/>
      <dgm:spPr/>
    </dgm:pt>
    <dgm:pt modelId="{3E992FBA-B0D4-4E68-8B90-56A78695190B}" type="pres">
      <dgm:prSet presAssocID="{5F62706E-19A7-4CA3-901A-E4DC7D581D0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32A00209-7CAF-4BAE-8BE3-7D2673E6DA74}" srcId="{2FDB5533-A53B-4837-B195-1E973AAC5B81}" destId="{5F62706E-19A7-4CA3-901A-E4DC7D581D06}" srcOrd="2" destOrd="0" parTransId="{1626B7D9-CCA6-47D9-8047-A56055A61398}" sibTransId="{72FF1C3B-8573-4EE1-9479-B29DABDAAAD9}"/>
    <dgm:cxn modelId="{A992BE1D-037F-406E-BFAD-491D65FC3E24}" srcId="{2FDB5533-A53B-4837-B195-1E973AAC5B81}" destId="{0BB8A524-F123-4F44-A919-3B618FA8379B}" srcOrd="1" destOrd="0" parTransId="{CCFBD4BF-2824-407D-94CF-A3C7914A3362}" sibTransId="{C03B109A-6361-41BD-AE6B-678E4694F874}"/>
    <dgm:cxn modelId="{31A0AF3F-AB74-4F40-8B3B-E0F9AA58B754}" srcId="{2FDB5533-A53B-4837-B195-1E973AAC5B81}" destId="{BD4490E8-5B12-4ED1-B790-714C13E7CD6E}" srcOrd="0" destOrd="0" parTransId="{9AF0B24B-A797-4BEB-8EC8-2F42B6B62CD9}" sibTransId="{58CD2FBC-EF5B-413B-843D-B7D4A4FD2618}"/>
    <dgm:cxn modelId="{26E0954F-CAD3-4C82-806E-2353D42F2D6F}" type="presOf" srcId="{0BB8A524-F123-4F44-A919-3B618FA8379B}" destId="{99737F87-2CF1-4727-B2CF-52CBC05E2A81}" srcOrd="0" destOrd="0" presId="urn:microsoft.com/office/officeart/2005/8/layout/vList2"/>
    <dgm:cxn modelId="{64A51088-BE21-4E57-A55C-F2F3451856CD}" type="presOf" srcId="{5F62706E-19A7-4CA3-901A-E4DC7D581D06}" destId="{3E992FBA-B0D4-4E68-8B90-56A78695190B}" srcOrd="0" destOrd="0" presId="urn:microsoft.com/office/officeart/2005/8/layout/vList2"/>
    <dgm:cxn modelId="{25A0079E-0FCD-476C-AF6C-445EED4A9273}" type="presOf" srcId="{2FDB5533-A53B-4837-B195-1E973AAC5B81}" destId="{A34BD00B-A616-4EE9-86E6-ECB2A6638232}" srcOrd="0" destOrd="0" presId="urn:microsoft.com/office/officeart/2005/8/layout/vList2"/>
    <dgm:cxn modelId="{D3056EE9-719C-4A64-A8A0-85F27F2D6CEA}" type="presOf" srcId="{BD4490E8-5B12-4ED1-B790-714C13E7CD6E}" destId="{15D6F95C-07F3-4550-9818-9428DFFE1A37}" srcOrd="0" destOrd="0" presId="urn:microsoft.com/office/officeart/2005/8/layout/vList2"/>
    <dgm:cxn modelId="{4ACC8603-37C3-4AA2-B270-06E48F39BDD1}" type="presParOf" srcId="{A34BD00B-A616-4EE9-86E6-ECB2A6638232}" destId="{15D6F95C-07F3-4550-9818-9428DFFE1A37}" srcOrd="0" destOrd="0" presId="urn:microsoft.com/office/officeart/2005/8/layout/vList2"/>
    <dgm:cxn modelId="{91A41F14-3069-41B9-AFC3-3A2172A925D9}" type="presParOf" srcId="{A34BD00B-A616-4EE9-86E6-ECB2A6638232}" destId="{DB2ADEF0-CC2A-4911-A821-3918F7D42374}" srcOrd="1" destOrd="0" presId="urn:microsoft.com/office/officeart/2005/8/layout/vList2"/>
    <dgm:cxn modelId="{8135CC3C-ED07-417F-A167-8C7890FAC7DB}" type="presParOf" srcId="{A34BD00B-A616-4EE9-86E6-ECB2A6638232}" destId="{99737F87-2CF1-4727-B2CF-52CBC05E2A81}" srcOrd="2" destOrd="0" presId="urn:microsoft.com/office/officeart/2005/8/layout/vList2"/>
    <dgm:cxn modelId="{C366D219-FE52-448D-A215-D9D38B0D910B}" type="presParOf" srcId="{A34BD00B-A616-4EE9-86E6-ECB2A6638232}" destId="{ABCAE5E1-4E01-4D99-9B26-A9FC698D3F01}" srcOrd="3" destOrd="0" presId="urn:microsoft.com/office/officeart/2005/8/layout/vList2"/>
    <dgm:cxn modelId="{E9C51F72-5EE0-44E5-A233-A0021A5F492F}" type="presParOf" srcId="{A34BD00B-A616-4EE9-86E6-ECB2A6638232}" destId="{3E992FBA-B0D4-4E68-8B90-56A78695190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8EE43A-B18C-4C26-A7BE-1B737693C86D}" type="doc">
      <dgm:prSet loTypeId="urn:microsoft.com/office/officeart/2005/8/layout/chart3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84D24F9-880B-485C-889A-530C8986D115}">
      <dgm:prSet/>
      <dgm:spPr/>
      <dgm:t>
        <a:bodyPr/>
        <a:lstStyle/>
        <a:p>
          <a:r>
            <a:rPr lang="ru-RU"/>
            <a:t>XCeption предлагает архитектуру, которая состоит из блоков Depthwise Separable Convolution + Maxpooling, связанных с помощью ярлыков, как в реализациях ResNet.</a:t>
          </a:r>
          <a:endParaRPr lang="en-US"/>
        </a:p>
      </dgm:t>
    </dgm:pt>
    <dgm:pt modelId="{2E524CC4-E42C-4217-8CA3-81D35844E9FE}" type="parTrans" cxnId="{D90F97CD-FC89-43E0-8C54-090FC7C59911}">
      <dgm:prSet/>
      <dgm:spPr/>
      <dgm:t>
        <a:bodyPr/>
        <a:lstStyle/>
        <a:p>
          <a:endParaRPr lang="en-US"/>
        </a:p>
      </dgm:t>
    </dgm:pt>
    <dgm:pt modelId="{D1EE4588-44BA-4CA0-9960-CC5C4BF5115E}" type="sibTrans" cxnId="{D90F97CD-FC89-43E0-8C54-090FC7C59911}">
      <dgm:prSet/>
      <dgm:spPr/>
      <dgm:t>
        <a:bodyPr/>
        <a:lstStyle/>
        <a:p>
          <a:endParaRPr lang="en-US"/>
        </a:p>
      </dgm:t>
    </dgm:pt>
    <dgm:pt modelId="{8DAAF5D4-86B7-4710-BF4A-61584FEC591A}">
      <dgm:prSet/>
      <dgm:spPr/>
      <dgm:t>
        <a:bodyPr/>
        <a:lstStyle/>
        <a:p>
          <a:r>
            <a:rPr lang="ru-RU"/>
            <a:t>Специфика XCeption состоит в том, что за глубокой сверткой не следует точечная свертка, а порядок обратный, как в этом примере:</a:t>
          </a:r>
          <a:endParaRPr lang="en-US"/>
        </a:p>
      </dgm:t>
    </dgm:pt>
    <dgm:pt modelId="{FC363288-FFCA-4621-BC5D-8CEE8CDC35B8}" type="parTrans" cxnId="{C711B74F-E7EE-4D7F-BE72-96AB9045D283}">
      <dgm:prSet/>
      <dgm:spPr/>
      <dgm:t>
        <a:bodyPr/>
        <a:lstStyle/>
        <a:p>
          <a:endParaRPr lang="en-US"/>
        </a:p>
      </dgm:t>
    </dgm:pt>
    <dgm:pt modelId="{8A49D989-6EA6-4F33-B777-53E69A05CEFF}" type="sibTrans" cxnId="{C711B74F-E7EE-4D7F-BE72-96AB9045D283}">
      <dgm:prSet/>
      <dgm:spPr/>
      <dgm:t>
        <a:bodyPr/>
        <a:lstStyle/>
        <a:p>
          <a:endParaRPr lang="en-US"/>
        </a:p>
      </dgm:t>
    </dgm:pt>
    <dgm:pt modelId="{C5FFE205-E587-4216-9E5C-843FCC4B5435}" type="pres">
      <dgm:prSet presAssocID="{D88EE43A-B18C-4C26-A7BE-1B737693C86D}" presName="compositeShape" presStyleCnt="0">
        <dgm:presLayoutVars>
          <dgm:chMax val="7"/>
          <dgm:dir/>
          <dgm:resizeHandles val="exact"/>
        </dgm:presLayoutVars>
      </dgm:prSet>
      <dgm:spPr/>
    </dgm:pt>
    <dgm:pt modelId="{B75C5972-9B9A-4FB6-85BB-47E39C8C8D09}" type="pres">
      <dgm:prSet presAssocID="{D88EE43A-B18C-4C26-A7BE-1B737693C86D}" presName="wedge1" presStyleLbl="node1" presStyleIdx="0" presStyleCnt="2"/>
      <dgm:spPr/>
    </dgm:pt>
    <dgm:pt modelId="{43C97AE5-BEA0-464A-AE6F-147CF8B203AF}" type="pres">
      <dgm:prSet presAssocID="{D88EE43A-B18C-4C26-A7BE-1B737693C86D}" presName="wedge1Tx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429F9408-27E5-4397-B3F2-7970334627EA}" type="pres">
      <dgm:prSet presAssocID="{D88EE43A-B18C-4C26-A7BE-1B737693C86D}" presName="wedge2" presStyleLbl="node1" presStyleIdx="1" presStyleCnt="2"/>
      <dgm:spPr/>
    </dgm:pt>
    <dgm:pt modelId="{B8A7CE67-6D94-4351-8A38-AB3407977924}" type="pres">
      <dgm:prSet presAssocID="{D88EE43A-B18C-4C26-A7BE-1B737693C86D}" presName="wedge2Tx" presStyleLbl="node1" presStyleIdx="1" presStyleCnt="2">
        <dgm:presLayoutVars>
          <dgm:chMax val="0"/>
          <dgm:chPref val="0"/>
          <dgm:bulletEnabled val="1"/>
        </dgm:presLayoutVars>
      </dgm:prSet>
      <dgm:spPr/>
    </dgm:pt>
  </dgm:ptLst>
  <dgm:cxnLst>
    <dgm:cxn modelId="{61C7D739-6B2D-4215-A54F-7682D3B6C9E4}" type="presOf" srcId="{184D24F9-880B-485C-889A-530C8986D115}" destId="{43C97AE5-BEA0-464A-AE6F-147CF8B203AF}" srcOrd="1" destOrd="0" presId="urn:microsoft.com/office/officeart/2005/8/layout/chart3"/>
    <dgm:cxn modelId="{C711B74F-E7EE-4D7F-BE72-96AB9045D283}" srcId="{D88EE43A-B18C-4C26-A7BE-1B737693C86D}" destId="{8DAAF5D4-86B7-4710-BF4A-61584FEC591A}" srcOrd="1" destOrd="0" parTransId="{FC363288-FFCA-4621-BC5D-8CEE8CDC35B8}" sibTransId="{8A49D989-6EA6-4F33-B777-53E69A05CEFF}"/>
    <dgm:cxn modelId="{4B136970-2164-4A2F-B631-668467E3573B}" type="presOf" srcId="{D88EE43A-B18C-4C26-A7BE-1B737693C86D}" destId="{C5FFE205-E587-4216-9E5C-843FCC4B5435}" srcOrd="0" destOrd="0" presId="urn:microsoft.com/office/officeart/2005/8/layout/chart3"/>
    <dgm:cxn modelId="{E6774D89-B4DE-43BC-8B79-6E3EA67CE5FC}" type="presOf" srcId="{8DAAF5D4-86B7-4710-BF4A-61584FEC591A}" destId="{429F9408-27E5-4397-B3F2-7970334627EA}" srcOrd="0" destOrd="0" presId="urn:microsoft.com/office/officeart/2005/8/layout/chart3"/>
    <dgm:cxn modelId="{47CAB4AC-D100-4DED-B4AB-1A00552E2E8A}" type="presOf" srcId="{184D24F9-880B-485C-889A-530C8986D115}" destId="{B75C5972-9B9A-4FB6-85BB-47E39C8C8D09}" srcOrd="0" destOrd="0" presId="urn:microsoft.com/office/officeart/2005/8/layout/chart3"/>
    <dgm:cxn modelId="{D90F97CD-FC89-43E0-8C54-090FC7C59911}" srcId="{D88EE43A-B18C-4C26-A7BE-1B737693C86D}" destId="{184D24F9-880B-485C-889A-530C8986D115}" srcOrd="0" destOrd="0" parTransId="{2E524CC4-E42C-4217-8CA3-81D35844E9FE}" sibTransId="{D1EE4588-44BA-4CA0-9960-CC5C4BF5115E}"/>
    <dgm:cxn modelId="{939875D7-9F8B-4E9C-9D66-78E433CACE98}" type="presOf" srcId="{8DAAF5D4-86B7-4710-BF4A-61584FEC591A}" destId="{B8A7CE67-6D94-4351-8A38-AB3407977924}" srcOrd="1" destOrd="0" presId="urn:microsoft.com/office/officeart/2005/8/layout/chart3"/>
    <dgm:cxn modelId="{EA419989-283B-496F-B752-D3857AB3D714}" type="presParOf" srcId="{C5FFE205-E587-4216-9E5C-843FCC4B5435}" destId="{B75C5972-9B9A-4FB6-85BB-47E39C8C8D09}" srcOrd="0" destOrd="0" presId="urn:microsoft.com/office/officeart/2005/8/layout/chart3"/>
    <dgm:cxn modelId="{A860FD13-5EFA-4BB6-A3B7-DEB20C7F4C48}" type="presParOf" srcId="{C5FFE205-E587-4216-9E5C-843FCC4B5435}" destId="{43C97AE5-BEA0-464A-AE6F-147CF8B203AF}" srcOrd="1" destOrd="0" presId="urn:microsoft.com/office/officeart/2005/8/layout/chart3"/>
    <dgm:cxn modelId="{1FCF36B9-CA58-4757-934F-71D0642F4792}" type="presParOf" srcId="{C5FFE205-E587-4216-9E5C-843FCC4B5435}" destId="{429F9408-27E5-4397-B3F2-7970334627EA}" srcOrd="2" destOrd="0" presId="urn:microsoft.com/office/officeart/2005/8/layout/chart3"/>
    <dgm:cxn modelId="{00D1ACF8-8995-4F2D-B894-BE876A48EEC4}" type="presParOf" srcId="{C5FFE205-E587-4216-9E5C-843FCC4B5435}" destId="{B8A7CE67-6D94-4351-8A38-AB3407977924}" srcOrd="3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D6F95C-07F3-4550-9818-9428DFFE1A37}">
      <dsp:nvSpPr>
        <dsp:cNvPr id="0" name=""/>
        <dsp:cNvSpPr/>
      </dsp:nvSpPr>
      <dsp:spPr>
        <a:xfrm>
          <a:off x="0" y="174671"/>
          <a:ext cx="10515600" cy="12729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/>
            <a:t>архитектура глубокой сверточной нейронной сети, которая включает в себя разделенные по глубине свертки</a:t>
          </a:r>
          <a:endParaRPr lang="en-US" sz="3200" kern="1200"/>
        </a:p>
      </dsp:txBody>
      <dsp:txXfrm>
        <a:off x="62141" y="236812"/>
        <a:ext cx="10391318" cy="1148678"/>
      </dsp:txXfrm>
    </dsp:sp>
    <dsp:sp modelId="{99737F87-2CF1-4727-B2CF-52CBC05E2A81}">
      <dsp:nvSpPr>
        <dsp:cNvPr id="0" name=""/>
        <dsp:cNvSpPr/>
      </dsp:nvSpPr>
      <dsp:spPr>
        <a:xfrm>
          <a:off x="0" y="1539792"/>
          <a:ext cx="10515600" cy="127296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/>
            <a:t>разработана исследователями </a:t>
          </a:r>
          <a:r>
            <a:rPr lang="en-US" sz="3200" kern="1200"/>
            <a:t>Google</a:t>
          </a:r>
        </a:p>
      </dsp:txBody>
      <dsp:txXfrm>
        <a:off x="62141" y="1601933"/>
        <a:ext cx="10391318" cy="1148678"/>
      </dsp:txXfrm>
    </dsp:sp>
    <dsp:sp modelId="{3E992FBA-B0D4-4E68-8B90-56A78695190B}">
      <dsp:nvSpPr>
        <dsp:cNvPr id="0" name=""/>
        <dsp:cNvSpPr/>
      </dsp:nvSpPr>
      <dsp:spPr>
        <a:xfrm>
          <a:off x="0" y="2904912"/>
          <a:ext cx="10515600" cy="12729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/>
            <a:t>построена на основе Inception, где модули Inception были заменены разделенными по глубине свертками</a:t>
          </a:r>
          <a:endParaRPr lang="en-US" sz="3200" kern="1200"/>
        </a:p>
      </dsp:txBody>
      <dsp:txXfrm>
        <a:off x="62141" y="2967053"/>
        <a:ext cx="10391318" cy="11486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5C5972-9B9A-4FB6-85BB-47E39C8C8D09}">
      <dsp:nvSpPr>
        <dsp:cNvPr id="0" name=""/>
        <dsp:cNvSpPr/>
      </dsp:nvSpPr>
      <dsp:spPr>
        <a:xfrm>
          <a:off x="353068" y="685970"/>
          <a:ext cx="3295308" cy="3295308"/>
        </a:xfrm>
        <a:prstGeom prst="pie">
          <a:avLst>
            <a:gd name="adj1" fmla="val 16200000"/>
            <a:gd name="adj2" fmla="val 54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kern="1200"/>
            <a:t>XCeption предлагает архитектуру, которая состоит из блоков Depthwise Separable Convolution + Maxpooling, связанных с помощью ярлыков, как в реализациях ResNet.</a:t>
          </a:r>
          <a:endParaRPr lang="en-US" sz="1100" kern="1200"/>
        </a:p>
      </dsp:txBody>
      <dsp:txXfrm>
        <a:off x="2000722" y="1176344"/>
        <a:ext cx="1157280" cy="2314561"/>
      </dsp:txXfrm>
    </dsp:sp>
    <dsp:sp modelId="{429F9408-27E5-4397-B3F2-7970334627EA}">
      <dsp:nvSpPr>
        <dsp:cNvPr id="0" name=""/>
        <dsp:cNvSpPr/>
      </dsp:nvSpPr>
      <dsp:spPr>
        <a:xfrm>
          <a:off x="274609" y="685970"/>
          <a:ext cx="3295308" cy="3295308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kern="1200"/>
            <a:t>Специфика XCeption состоит в том, что за глубокой сверткой не следует точечная свертка, а порядок обратный, как в этом примере:</a:t>
          </a:r>
          <a:endParaRPr lang="en-US" sz="1100" kern="1200"/>
        </a:p>
      </dsp:txBody>
      <dsp:txXfrm>
        <a:off x="745367" y="1176344"/>
        <a:ext cx="1157280" cy="23145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B82B47-9D56-4430-BA85-980398E3E343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239B8-61A9-47F9-8F8C-FBE191148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74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neerc.ifmo.ru/wiki/index.php?title=%D0%9C%D0%B0%D1%82%D0%B5%D0%BC%D0%B0%D1%82%D0%B8%D1%87%D0%B5%D1%81%D0%BA%D0%BE%D0%B5_%D0%BE%D0%B6%D0%B8%D0%B4%D0%B0%D0%BD%D0%B8%D0%B5_%D1%81%D0%BB%D1%83%D1%87%D0%B0%D0%B9%D0%BD%D0%BE%D0%B9_%D0%B2%D0%B5%D0%BB%D0%B8%D1%87%D0%B8%D0%BD%D1%8B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neerc.ifmo.ru/wiki/index.php?title=%D0%94%D0%B8%D1%81%D0%BF%D0%B5%D1%80%D1%81%D0%B8%D1%8F_%D1%81%D0%BB%D1%83%D1%87%D0%B0%D0%B9%D0%BD%D0%BE%D0%B9_%D0%B2%D0%B5%D0%BB%D0%B8%D1%87%D0%B8%D0%BD%D1%8B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/>
              <a:t>Пакетная нормализация (</a:t>
            </a:r>
            <a:r>
              <a:rPr lang="en-US" sz="1200" dirty="0"/>
              <a:t>Batch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normalization</a:t>
            </a:r>
            <a:r>
              <a:rPr lang="ru-RU" sz="1200" dirty="0"/>
              <a:t>)</a:t>
            </a:r>
            <a:r>
              <a:rPr lang="en-US" sz="1200" dirty="0"/>
              <a:t>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уть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данного метода заключается в том, что некоторым слоям нейронной сети на вход подаются данные, предварительно обработанные и имеющие нулевое 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Математическое ожидание случайной величины"/>
              </a:rPr>
              <a:t>математическое ожидание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 единичную 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Дисперсия случайной величины"/>
              </a:rPr>
              <a:t>дисперсию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39B8-61A9-47F9-8F8C-FBE1911482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77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Half (same) padding - </a:t>
            </a:r>
            <a:r>
              <a:rPr lang="ru-RU" dirty="0"/>
              <a:t>Применяя те же индуктивные рассуждения, что и раньше, разумно ожидать</a:t>
            </a:r>
          </a:p>
          <a:p>
            <a:r>
              <a:rPr lang="ru-RU" dirty="0"/>
              <a:t>что эквивалентная свертка транспонированной свертки с половинными заполнениями</a:t>
            </a:r>
          </a:p>
          <a:p>
            <a:r>
              <a:rPr lang="ru-RU" dirty="0"/>
              <a:t>представляет собой свертку с половинным заполнением, учитывая, что выходной размер</a:t>
            </a:r>
          </a:p>
          <a:p>
            <a:r>
              <a:rPr lang="ru-RU" dirty="0"/>
              <a:t>свертка такая же, как и его размер ввода</a:t>
            </a:r>
            <a:r>
              <a:rPr lang="en-US" dirty="0"/>
              <a:t> (</a:t>
            </a:r>
            <a:r>
              <a:rPr lang="ru-RU" dirty="0"/>
              <a:t>На картинке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39B8-61A9-47F9-8F8C-FBE1911482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793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Вот иллюстрация процесса глубокой свертки: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39B8-61A9-47F9-8F8C-FBE19114825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943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previous_block_activation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239B8-61A9-47F9-8F8C-FBE1911482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693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050B7-B552-4B05-85E0-5CDEE7389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79818E-D6C4-4F20-97B1-420A57F4D6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1D711-1D08-4863-828F-A9F9B1705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A1B66-F574-4D65-B469-3E9EA599D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532A1-A2DE-4986-AD55-67F6D8E4C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68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4F984-CAF6-42FC-A47B-CBFA8484F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70CFD9-2E0D-4BE0-A98E-B03CC17E3B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F9844-2145-4F7A-B3B2-A4EFB3A94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380A0-3E72-4950-BE44-D8B93B369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6D2F70-E005-472D-B4A8-79A0B4C10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4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0584CE-E727-4AE6-BDBD-2650F2B594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B8ACFE-DDD9-4149-936A-D7DD5F195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96101-C942-4BB1-80B1-71E1DB5A9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81F9E-3CBC-4D2E-9EB7-C436972EC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13003-C3A5-47FC-A221-5FF2B0141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37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06A45-2DBC-4409-9BCB-594A7983A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1F761-4D67-472B-A99E-3C4DB047B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33B36-370A-4403-985F-BD4B42B5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83A27-D153-45E2-89F7-6C575A0DD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DABFC-D33A-43F4-A771-4F62C64CD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45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79FA3-3E4D-47C6-BA7F-B38AE9043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A9FDF-87BE-4064-9C2E-9CDA31413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778D8-6DEE-4A10-BB3E-3CCB452F3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AE850-DA8E-40E5-9540-E3A123B1B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38130-A176-4302-A946-5E9A0CA28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499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2D746-9E46-42DF-8F89-9F84F19A1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2F5F2-B973-4AC5-A5FF-37274AD092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4A8102-B001-445C-9053-65996A94CC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5D6B8-4F91-4B54-82AF-4E9E20D5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BF4A-EA02-46DE-9A71-7828F6C0E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5BAE6-63DD-42BF-9A6F-10957A0EC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919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723D4-949D-438C-89EF-16753007F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ADC41-E8D9-4EBF-AA2F-77484E394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EE248-83D8-4DFD-BC04-3388385AE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C06172-E903-420A-9FE1-23EFEACE00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E15166-BC35-4905-950B-EF405E4958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398402-B08F-48BD-BB63-CB332F180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35D5A-D8CD-4AB7-897B-6BCEF3FC8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3FE98D-7C35-4CBB-BF7A-894404DC4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461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CFB1-233D-4F70-B08B-2E4AC3855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DE3F30-19FE-4CD0-931D-60E6E1EBC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DD804C-913B-4486-9918-453A63536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9E26A7-6BDD-41C3-B561-3EE154D26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87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5BCC1E-562A-4A89-BD3D-D172A8375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D2AB26-8C6E-474D-992E-7C35F2D81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858433-079C-4023-870C-77CB1C3AE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230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549DB-5799-4C9A-B286-3D0F9D696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207B1-6475-4D01-BD90-0468B9D1C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151756-A225-459E-AE6C-1056E4534C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11099-3227-4E9F-8F4E-6FCC3B263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FBA09-40CE-47C6-9D86-9426435DB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1D38A-5EEC-4CA1-91E3-5BC9D1BCA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579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46A5B-2FF2-4B3B-8338-AC3F1F506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EDD910-22B5-47BC-BC1C-9D1997445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6AF312-BEB8-452E-A6C2-E39EFEDBD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7F56E1-FA3C-4145-83E3-6A2F71412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0FBC59-C4EE-4B8A-82AC-F54679CB7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5D7EC-ECB2-41F9-9D5F-7C9067F0E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30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4B554B-B133-4379-A2FC-E6FF6FC3E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71881-2289-4B48-A7D4-3DB3C7979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69A5F-1CAE-42F0-9E00-0E931392BB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B3059-76E5-4B2D-B423-D6A3CDD78A91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26240-929F-45FE-B424-0FB3CE882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22838-B12D-438B-94C2-FA9B36BBE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41175-B234-40EC-8D98-829FDFD20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16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D8DB4-433D-4870-A53C-1792ECDF68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6100" dirty="0" err="1"/>
              <a:t>Xception</a:t>
            </a:r>
            <a:r>
              <a:rPr lang="en-US" sz="6100" dirty="0"/>
              <a:t>: </a:t>
            </a:r>
            <a:r>
              <a:rPr lang="ru-RU" sz="6100" dirty="0"/>
              <a:t>глубокая </a:t>
            </a:r>
            <a:r>
              <a:rPr lang="ru-RU" sz="6100" dirty="0" err="1"/>
              <a:t>сверточная</a:t>
            </a:r>
            <a:r>
              <a:rPr lang="ru-RU" sz="6100" dirty="0"/>
              <a:t> нейронная сеть</a:t>
            </a:r>
            <a:endParaRPr lang="en-US" sz="6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7E9F00-971C-4D88-A646-9BD0359A0D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ru-RU" sz="2800" dirty="0"/>
              <a:t>М-19 ИВТ-3 </a:t>
            </a:r>
            <a:r>
              <a:rPr lang="ru-RU" sz="2800" dirty="0" err="1"/>
              <a:t>Тотменина</a:t>
            </a:r>
            <a:r>
              <a:rPr lang="ru-RU" sz="2800" dirty="0"/>
              <a:t> Елена</a:t>
            </a:r>
            <a:endParaRPr lang="en-US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8074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B14D4-3AC1-4ECB-95EE-EFDC82C04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079E1-93B0-48FE-97E1-F237E7C49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D5C907-51E3-4E97-B90F-504D2D808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9320" y="133349"/>
            <a:ext cx="4686300" cy="6591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FE5BBD-8F1C-405E-8DD0-95BAC94EA1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6600" y="681037"/>
            <a:ext cx="4591050" cy="48672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7ADEFF-B128-4DEE-BDAA-238B8D20CE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2170" y="247649"/>
            <a:ext cx="4629150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870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C63B57-6476-43FE-B81A-934B49401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Топ1 и Топ5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DC821F62-3AF5-4BCA-8070-A1330BDC3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420" y="2426818"/>
            <a:ext cx="3028210" cy="399763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B6DB984C-2E7F-43B8-A240-E5D654EDE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2911620"/>
            <a:ext cx="5455917" cy="302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60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3339B8-009F-4210-BB7A-B523F07CB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Спасибо за внимание!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6" name="Picture 2" descr="Рисунки для срисовки котики (30 картинок)">
            <a:extLst>
              <a:ext uri="{FF2B5EF4-FFF2-40B4-BE49-F238E27FC236}">
                <a16:creationId xmlns:a16="http://schemas.microsoft.com/office/drawing/2014/main" id="{A6074D91-2512-482C-9397-50C7DFD71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4185" y="3949591"/>
            <a:ext cx="896465" cy="977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7776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3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F06A96-7FBB-427D-8182-20EACF3EC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ru-RU" sz="5200"/>
              <a:t>Введение</a:t>
            </a:r>
            <a:endParaRPr lang="en-US" sz="52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1B2DB90-F21A-40A7-98B1-23E7A420D8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64836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9633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E45CA849-654C-4173-AD99-B3A252827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FBFB56-2D62-4ADD-A91C-2284975B8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201400" cy="1106424"/>
          </a:xfrm>
        </p:spPr>
        <p:txBody>
          <a:bodyPr>
            <a:normAutofit/>
          </a:bodyPr>
          <a:lstStyle/>
          <a:p>
            <a:r>
              <a:rPr lang="ru-RU" sz="3600"/>
              <a:t>Архитектура</a:t>
            </a:r>
            <a:endParaRPr lang="en-US" sz="3600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87931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C9E63C7E-15A9-4EC8-80A8-5FE6E1D791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97"/>
          <a:stretch/>
        </p:blipFill>
        <p:spPr bwMode="auto">
          <a:xfrm>
            <a:off x="429768" y="1721922"/>
            <a:ext cx="6704891" cy="452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504BE-3D2B-408D-8E5E-DD49FFC17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8752" y="2020824"/>
            <a:ext cx="3455097" cy="39593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1800"/>
              <a:t>Данные сначала проходят через входной поток, затем через средний поток, который повторяется восемь раз, и, наконец, через выходной поток. За всеми слоями Convolution и SeparableConvolution следует пакетная нормализация.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404627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424713-4945-4550-9301-4BB95A6E6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ru-RU" sz="4000"/>
              <a:t>Как работает XCeption?</a:t>
            </a:r>
            <a:endParaRPr lang="en-US" sz="4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48181-7D96-47C0-966A-73F50EFAB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/>
              <a:t>XCeption - это эффективная архитектура, основанная на двух основных моментах:</a:t>
            </a:r>
          </a:p>
          <a:p>
            <a:endParaRPr lang="ru-RU" sz="2200"/>
          </a:p>
          <a:p>
            <a:r>
              <a:rPr lang="ru-RU" sz="2200"/>
              <a:t>Свертка с разделением по глубине</a:t>
            </a:r>
          </a:p>
          <a:p>
            <a:r>
              <a:rPr lang="ru-RU" sz="2200"/>
              <a:t>Ярлыки между блоками свертки как в ResNet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486368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59027-96F4-4F6B-9FBB-61002D17E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Свертка с разделением по глубине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B5079-AADC-4092-AD16-F0F343F06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Свертка - действительно дорогостоящая операция. </a:t>
            </a:r>
          </a:p>
          <a:p>
            <a:pPr marL="0" indent="0">
              <a:buNone/>
            </a:pPr>
            <a:r>
              <a:rPr lang="ru-RU" dirty="0"/>
              <a:t>Входное изображение имеет определенное количество каналов C, скажем, 3 для цветного изображения. Он также имеет определенный размер A, скажем 100 * 100. Мы применяем к нему фильтр свертки размером d * d, скажем 3 * 3. Вот проиллюстрированный процесс свертки:</a:t>
            </a:r>
            <a:endParaRPr lang="en-US" dirty="0"/>
          </a:p>
        </p:txBody>
      </p:sp>
      <p:pic>
        <p:nvPicPr>
          <p:cNvPr id="2052" name="Picture 4" descr="image">
            <a:extLst>
              <a:ext uri="{FF2B5EF4-FFF2-40B4-BE49-F238E27FC236}">
                <a16:creationId xmlns:a16="http://schemas.microsoft.com/office/drawing/2014/main" id="{DD520772-EAAB-41C0-96BB-2276460AB53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476" y="4236136"/>
            <a:ext cx="6390290" cy="268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1329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2CEF6-C4F4-453D-B05B-7BCEB9281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3248" y="548618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Итак, сколько операций при этом выполняется?</a:t>
            </a:r>
          </a:p>
          <a:p>
            <a:pPr marL="0" indent="0">
              <a:buNone/>
            </a:pPr>
            <a:r>
              <a:rPr lang="ru-RU" dirty="0"/>
              <a:t>Что ж, для 1 ядра это: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Где K - размер, полученный после свертки, который зависит от применяемого заполнения (например, заполнение «</a:t>
            </a:r>
            <a:r>
              <a:rPr lang="en-US" dirty="0"/>
              <a:t>same</a:t>
            </a:r>
            <a:r>
              <a:rPr lang="ru-RU" dirty="0"/>
              <a:t>» будет означать A = K).</a:t>
            </a:r>
          </a:p>
          <a:p>
            <a:pPr marL="0" indent="0">
              <a:buNone/>
            </a:pPr>
            <a:r>
              <a:rPr lang="ru-RU" dirty="0"/>
              <a:t>Следовательно, для N ядер (глубина свертки):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Чтобы снизить стоимость таких операций, были введены разделимые по глубине свертки. Сами они делятся на 2 основных этапа:</a:t>
            </a:r>
          </a:p>
          <a:p>
            <a:pPr lvl="1"/>
            <a:r>
              <a:rPr lang="ru-RU" dirty="0"/>
              <a:t>Глубинная свертка</a:t>
            </a:r>
          </a:p>
          <a:p>
            <a:pPr lvl="1"/>
            <a:r>
              <a:rPr lang="ru-RU" dirty="0"/>
              <a:t>Точечная свертка</a:t>
            </a:r>
          </a:p>
          <a:p>
            <a:pPr lvl="1"/>
            <a:endParaRPr lang="ru-RU" dirty="0"/>
          </a:p>
          <a:p>
            <a:pPr lvl="1"/>
            <a:endParaRPr lang="ru-RU" dirty="0"/>
          </a:p>
          <a:p>
            <a:pPr lvl="1"/>
            <a:endParaRPr lang="ru-RU" dirty="0"/>
          </a:p>
          <a:p>
            <a:pPr lvl="8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EF75B7-7101-440E-B15E-C374B2752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6325" y="884730"/>
            <a:ext cx="2419350" cy="8191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E85912-4835-4198-8A1D-BB853D9015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9160" y="2762250"/>
            <a:ext cx="3095625" cy="666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CE0BFE-0880-47E0-A505-C202113C3E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6446" y="5063277"/>
            <a:ext cx="4933950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49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DF72A5-B891-4E10-8B70-FDD9678E0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ru-RU" sz="4000"/>
              <a:t>Глубинная свертка</a:t>
            </a:r>
            <a:endParaRPr lang="en-US" sz="40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BA4D0-D10F-40D2-ADBA-FFF095579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1700"/>
              <a:t>Глубинная свертка - это первый шаг, на котором вместо свертки размера</a:t>
            </a:r>
            <a:r>
              <a:rPr lang="en-US" sz="1700"/>
              <a:t> d×d×C, </a:t>
            </a:r>
            <a:r>
              <a:rPr lang="ru-RU" sz="1700"/>
              <a:t>применяем свертку размера</a:t>
            </a:r>
            <a:r>
              <a:rPr lang="en-US" sz="1700"/>
              <a:t> d×d×1.</a:t>
            </a:r>
            <a:endParaRPr lang="ru-RU" sz="1700"/>
          </a:p>
          <a:p>
            <a:pPr marL="0" indent="0">
              <a:buNone/>
            </a:pPr>
            <a:r>
              <a:rPr lang="ru-RU" sz="1700"/>
              <a:t>Другими словами, мы не выполняем вычисление свертки по всем каналам, а только по 1 к 1.</a:t>
            </a:r>
          </a:p>
          <a:p>
            <a:pPr marL="0" indent="0">
              <a:buNone/>
            </a:pPr>
            <a:r>
              <a:rPr lang="ru-RU" sz="1700"/>
              <a:t>Это создает первый выборку размером</a:t>
            </a:r>
            <a:r>
              <a:rPr lang="en-US" sz="1700"/>
              <a:t> </a:t>
            </a:r>
            <a:endParaRPr lang="ru-RU" sz="1700"/>
          </a:p>
          <a:p>
            <a:pPr marL="0" indent="0">
              <a:buNone/>
            </a:pPr>
            <a:r>
              <a:rPr lang="ru-RU" sz="1700"/>
              <a:t>K × K × C, а не K × K × N. </a:t>
            </a:r>
          </a:p>
          <a:p>
            <a:pPr marL="0" indent="0">
              <a:buNone/>
            </a:pPr>
            <a:r>
              <a:rPr lang="ru-RU" sz="1700"/>
              <a:t>До сих пор мы выполняли операцию </a:t>
            </a:r>
          </a:p>
          <a:p>
            <a:pPr marL="0" indent="0">
              <a:buNone/>
            </a:pPr>
            <a:r>
              <a:rPr lang="ru-RU" sz="1700"/>
              <a:t>свертки только для 1 ядра / фильтр </a:t>
            </a:r>
          </a:p>
          <a:p>
            <a:pPr marL="0" indent="0">
              <a:buNone/>
            </a:pPr>
            <a:r>
              <a:rPr lang="ru-RU" sz="1700"/>
              <a:t>свертки, а не для N из них. Это подводит </a:t>
            </a:r>
          </a:p>
          <a:p>
            <a:pPr marL="0" indent="0">
              <a:buNone/>
            </a:pPr>
            <a:r>
              <a:rPr lang="ru-RU" sz="1700"/>
              <a:t>нас ко второму шагу.</a:t>
            </a:r>
            <a:endParaRPr lang="en-US" sz="17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EE7E3B-1194-4738-BA38-6BD0A33733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15" r="-3" b="-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057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B2F22-BAA3-4EE3-8D30-1584B29CF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Точечная свертка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BA901-2B26-4B20-B2D6-AD66ADD59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Поточечная свертка управляет классической сверткой размером</a:t>
            </a:r>
          </a:p>
          <a:p>
            <a:pPr marL="0" indent="0">
              <a:buNone/>
            </a:pPr>
            <a:r>
              <a:rPr lang="ru-RU" dirty="0"/>
              <a:t>1 × 1 × N по объему K × K × C. Это позволяет, как и раньше, создать объем формы K × K × N.</a:t>
            </a:r>
            <a:endParaRPr lang="en-US" dirty="0"/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D4DF7F92-FE13-447A-9B66-49623219D8B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3262" y="3309727"/>
            <a:ext cx="6942082" cy="2727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3396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6183C-8D64-4ACB-BB05-DA7B15FAD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</a:t>
            </a:r>
            <a:r>
              <a:rPr lang="ru-RU" dirty="0" err="1"/>
              <a:t>XCeption</a:t>
            </a:r>
            <a:endParaRPr lang="en-US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B318C7EF-709A-4791-9495-8D834F61911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65235" y="1502432"/>
          <a:ext cx="3922986" cy="4667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3095612-1A54-4603-B965-064E293B9C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8261" y="1611860"/>
            <a:ext cx="7662469" cy="469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52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536</Words>
  <Application>Microsoft Office PowerPoint</Application>
  <PresentationFormat>Widescreen</PresentationFormat>
  <Paragraphs>56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Xception: глубокая сверточная нейронная сеть</vt:lpstr>
      <vt:lpstr>Введение</vt:lpstr>
      <vt:lpstr>Архитектура</vt:lpstr>
      <vt:lpstr>Как работает XCeption?</vt:lpstr>
      <vt:lpstr>Свертка с разделением по глубине</vt:lpstr>
      <vt:lpstr>PowerPoint Presentation</vt:lpstr>
      <vt:lpstr>Глубинная свертка</vt:lpstr>
      <vt:lpstr>Точечная свертка</vt:lpstr>
      <vt:lpstr>Реализация XCeption</vt:lpstr>
      <vt:lpstr>PowerPoint Presentation</vt:lpstr>
      <vt:lpstr>Топ1 и Топ5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Xception: глубокая сверточная нейронная сеть</dc:title>
  <dc:creator>Totmenina, Elena</dc:creator>
  <cp:lastModifiedBy>Totmenina, Elena</cp:lastModifiedBy>
  <cp:revision>5</cp:revision>
  <dcterms:created xsi:type="dcterms:W3CDTF">2020-11-30T13:23:37Z</dcterms:created>
  <dcterms:modified xsi:type="dcterms:W3CDTF">2020-11-30T14:25:11Z</dcterms:modified>
</cp:coreProperties>
</file>